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0"/>
  </p:notesMasterIdLst>
  <p:sldIdLst>
    <p:sldId id="317" r:id="rId2"/>
    <p:sldId id="411" r:id="rId3"/>
    <p:sldId id="393" r:id="rId4"/>
    <p:sldId id="284" r:id="rId5"/>
    <p:sldId id="267" r:id="rId6"/>
    <p:sldId id="262" r:id="rId7"/>
    <p:sldId id="413" r:id="rId8"/>
    <p:sldId id="403" r:id="rId9"/>
    <p:sldId id="415" r:id="rId10"/>
    <p:sldId id="404" r:id="rId11"/>
    <p:sldId id="397" r:id="rId12"/>
    <p:sldId id="398" r:id="rId13"/>
    <p:sldId id="407" r:id="rId14"/>
    <p:sldId id="383" r:id="rId15"/>
    <p:sldId id="405" r:id="rId16"/>
    <p:sldId id="414" r:id="rId17"/>
    <p:sldId id="374" r:id="rId18"/>
    <p:sldId id="409" r:id="rId19"/>
    <p:sldId id="400" r:id="rId20"/>
    <p:sldId id="402" r:id="rId21"/>
    <p:sldId id="417" r:id="rId22"/>
    <p:sldId id="282" r:id="rId23"/>
    <p:sldId id="395" r:id="rId24"/>
    <p:sldId id="401" r:id="rId25"/>
    <p:sldId id="281" r:id="rId26"/>
    <p:sldId id="410" r:id="rId27"/>
    <p:sldId id="416" r:id="rId28"/>
    <p:sldId id="394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EFC"/>
    <a:srgbClr val="8D5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23" autoAdjust="0"/>
    <p:restoredTop sz="94660"/>
  </p:normalViewPr>
  <p:slideViewPr>
    <p:cSldViewPr snapToGrid="0">
      <p:cViewPr varScale="1">
        <p:scale>
          <a:sx n="73" d="100"/>
          <a:sy n="73" d="100"/>
        </p:scale>
        <p:origin x="91" y="3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image1.jpg>
</file>

<file path=ppt/media/image10.jpe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3.png>
</file>

<file path=ppt/media/image4.JPG>
</file>

<file path=ppt/media/image5.PN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AC322-07CE-4EB3-8FDA-CCB2E1943543}" type="datetimeFigureOut">
              <a:rPr lang="fr-FR" smtClean="0"/>
              <a:t>08/06/2018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29B63-5E91-4DF2-A371-83553B1057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6587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3313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02273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8646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8322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489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20451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97560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8609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5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9652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717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7974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460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7099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741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0864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329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Kliknite, da uredite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16" y="-30079"/>
            <a:ext cx="12287416" cy="6888079"/>
          </a:xfrm>
          <a:prstGeom prst="rect">
            <a:avLst/>
          </a:prstGeom>
        </p:spPr>
      </p:pic>
      <p:sp>
        <p:nvSpPr>
          <p:cNvPr id="3" name="Pravokotnik 2"/>
          <p:cNvSpPr/>
          <p:nvPr/>
        </p:nvSpPr>
        <p:spPr>
          <a:xfrm>
            <a:off x="857668" y="4195956"/>
            <a:ext cx="99677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  <a:reflection stA="59000" endPos="80000" dist="114300" dir="5400000" sy="-100000" algn="bl" rotWithShape="0"/>
                </a:effectLst>
              </a:rPr>
              <a:t>Modélisations par L-systèmes</a:t>
            </a:r>
            <a:endParaRPr lang="sl-SI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  <a:reflection stA="59000" endPos="80000" dist="1143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006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Etude du langage du L-système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87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Génération du mot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949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paramétriques</a:t>
            </a:r>
            <a:endParaRPr lang="fr-FR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r>
              <a:rPr lang="fr-FR" dirty="0" smtClean="0"/>
              <a:t>On en comprend bien l’utilité : une lettre modélise un bout de l’arbre, donc on voudrait stocker des informations dedans</a:t>
            </a:r>
          </a:p>
          <a:p>
            <a:r>
              <a:rPr lang="fr-FR" dirty="0" smtClean="0"/>
              <a:t>Une lettre = 1 composant de l’arbre</a:t>
            </a:r>
            <a:endParaRPr lang="fr-FR" dirty="0"/>
          </a:p>
          <a:p>
            <a:r>
              <a:rPr lang="fr-FR" dirty="0" smtClean="0"/>
              <a:t>Parler du </a:t>
            </a:r>
            <a:r>
              <a:rPr lang="fr-FR" dirty="0" err="1" smtClean="0"/>
              <a:t>plastrochron</a:t>
            </a:r>
            <a:r>
              <a:rPr lang="fr-FR" dirty="0" smtClean="0"/>
              <a:t> par exemple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748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Exploration d’un espace paramétrique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On pourrait parler de tous les arbres en 2d qu’ on obtiens (csiro96, p14)</a:t>
            </a:r>
            <a:r>
              <a:rPr lang="en-US" dirty="0"/>
              <a:t> </a:t>
            </a:r>
            <a:r>
              <a:rPr lang="en-US" dirty="0" smtClean="0"/>
              <a:t>et </a:t>
            </a:r>
            <a:r>
              <a:rPr lang="en-US" dirty="0" err="1" smtClean="0"/>
              <a:t>ce</a:t>
            </a:r>
            <a:r>
              <a:rPr lang="en-US" dirty="0" smtClean="0"/>
              <a:t> </a:t>
            </a:r>
            <a:r>
              <a:rPr lang="en-US" dirty="0" err="1" smtClean="0"/>
              <a:t>serait</a:t>
            </a:r>
            <a:r>
              <a:rPr lang="en-US" dirty="0" smtClean="0"/>
              <a:t> pas </a:t>
            </a:r>
            <a:r>
              <a:rPr lang="en-US" dirty="0" err="1" smtClean="0"/>
              <a:t>gênant</a:t>
            </a:r>
            <a:r>
              <a:rPr lang="en-US" dirty="0" smtClean="0"/>
              <a:t> vu que </a:t>
            </a:r>
            <a:r>
              <a:rPr lang="en-US" dirty="0" err="1" smtClean="0"/>
              <a:t>là</a:t>
            </a:r>
            <a:r>
              <a:rPr lang="en-US" dirty="0" smtClean="0"/>
              <a:t> on explore les </a:t>
            </a:r>
            <a:r>
              <a:rPr lang="en-US" dirty="0" err="1" smtClean="0"/>
              <a:t>possibilités</a:t>
            </a:r>
            <a:r>
              <a:rPr lang="en-US" dirty="0" smtClean="0"/>
              <a:t> de la </a:t>
            </a:r>
            <a:r>
              <a:rPr lang="en-US" dirty="0" err="1" smtClean="0"/>
              <a:t>règle</a:t>
            </a:r>
            <a:r>
              <a:rPr lang="en-US" dirty="0" smtClean="0"/>
              <a:t> </a:t>
            </a:r>
            <a:r>
              <a:rPr lang="en-US" dirty="0" err="1" smtClean="0"/>
              <a:t>d’évolution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59425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9" r="11536" b="70119"/>
          <a:stretch/>
        </p:blipFill>
        <p:spPr bwMode="auto">
          <a:xfrm>
            <a:off x="2258171" y="1421419"/>
            <a:ext cx="9303026" cy="20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0" t="51449" r="5895" b="1783"/>
          <a:stretch/>
        </p:blipFill>
        <p:spPr bwMode="auto">
          <a:xfrm>
            <a:off x="2258171" y="3545227"/>
            <a:ext cx="9303026" cy="313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qui dépendent du contexte</a:t>
            </a:r>
            <a:endParaRPr lang="fr-FR" dirty="0"/>
          </a:p>
        </p:txBody>
      </p:sp>
      <p:sp>
        <p:nvSpPr>
          <p:cNvPr id="2" name="Rectangle 1"/>
          <p:cNvSpPr/>
          <p:nvPr/>
        </p:nvSpPr>
        <p:spPr>
          <a:xfrm>
            <a:off x="3228230" y="421419"/>
            <a:ext cx="5979381" cy="22661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Je vois pas trop comment le justifier ça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57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L-système stochastique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578087" y="3387256"/>
            <a:ext cx="4452730" cy="2623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Globalement l’intérêt c’est d’à partir d’un modèle unique, générer des plantes qui semblent appartenir à une même famille (</a:t>
            </a:r>
            <a:r>
              <a:rPr lang="fr-FR" dirty="0" err="1" smtClean="0"/>
              <a:t>grossomodo</a:t>
            </a:r>
            <a:r>
              <a:rPr lang="fr-FR" dirty="0" smtClean="0"/>
              <a:t> le même phénotype)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00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Exemple d’un </a:t>
            </a:r>
            <a:r>
              <a:rPr lang="fr-FR" dirty="0" err="1" smtClean="0"/>
              <a:t>lsystème</a:t>
            </a:r>
            <a:r>
              <a:rPr lang="fr-FR" dirty="0" smtClean="0"/>
              <a:t> contextuel ? Peut simuler l’influence du milieu de manière prédéterminée (par exemple l’insecte qui ronge la plante)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4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 stochastique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219" y="1550315"/>
            <a:ext cx="6908417" cy="4621493"/>
          </a:xfrm>
          <a:prstGeom prst="rect">
            <a:avLst/>
          </a:prstGeom>
        </p:spPr>
      </p:pic>
      <p:sp>
        <p:nvSpPr>
          <p:cNvPr id="3" name="PoljeZBesedilom 2"/>
          <p:cNvSpPr txBox="1"/>
          <p:nvPr/>
        </p:nvSpPr>
        <p:spPr>
          <a:xfrm>
            <a:off x="930303" y="1510558"/>
            <a:ext cx="398593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 = </a:t>
            </a:r>
            <a:r>
              <a:rPr lang="fr-FR" dirty="0" smtClean="0"/>
              <a:t>{F</a:t>
            </a:r>
            <a:r>
              <a:rPr lang="fr-FR" dirty="0"/>
              <a:t>,+,-,[,]}</a:t>
            </a:r>
          </a:p>
          <a:p>
            <a:r>
              <a:rPr lang="fr-FR" dirty="0"/>
              <a:t>Graine = </a:t>
            </a:r>
            <a:r>
              <a:rPr lang="fr-FR" dirty="0" smtClean="0"/>
              <a:t>{F}</a:t>
            </a:r>
            <a:endParaRPr lang="fr-FR" dirty="0"/>
          </a:p>
          <a:p>
            <a:endParaRPr lang="fr-FR" dirty="0"/>
          </a:p>
          <a:p>
            <a:r>
              <a:rPr lang="en-US" dirty="0" smtClean="0"/>
              <a:t>		 F[+F]F[-F]F 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/>
              <a:t>F</a:t>
            </a:r>
            <a:r>
              <a:rPr lang="en-US" dirty="0" smtClean="0"/>
              <a:t>)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   F[+F]F</a:t>
            </a:r>
          </a:p>
          <a:p>
            <a:r>
              <a:rPr lang="en-US" dirty="0" smtClean="0"/>
              <a:t>		 F[-F]F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fr-FR" u="sng" dirty="0">
                <a:solidFill>
                  <a:srgbClr val="0070C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F : avancer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+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gauche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- 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droite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[  : sauvegarder la position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] : retourner à la dernière position sauvegardée</a:t>
            </a:r>
          </a:p>
          <a:p>
            <a:endParaRPr lang="fr-FR" dirty="0"/>
          </a:p>
        </p:txBody>
      </p:sp>
      <p:sp>
        <p:nvSpPr>
          <p:cNvPr id="4" name="Levi zaviti oklepaj 3"/>
          <p:cNvSpPr/>
          <p:nvPr/>
        </p:nvSpPr>
        <p:spPr>
          <a:xfrm>
            <a:off x="1820849" y="2218414"/>
            <a:ext cx="159026" cy="1137037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3279482" y="2417600"/>
            <a:ext cx="1580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/>
              <a:t>Avec une probabilité de 1/3 chacun</a:t>
            </a:r>
            <a:endParaRPr lang="fr-FR" sz="1400" i="1" dirty="0"/>
          </a:p>
        </p:txBody>
      </p:sp>
      <p:sp>
        <p:nvSpPr>
          <p:cNvPr id="6" name="Rectangle 5"/>
          <p:cNvSpPr/>
          <p:nvPr/>
        </p:nvSpPr>
        <p:spPr>
          <a:xfrm>
            <a:off x="2997030" y="102476"/>
            <a:ext cx="8103476" cy="521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On pourra enlever cette slide je crois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25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Interprétation géométrique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6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2" name="ZoneTexte 1"/>
          <p:cNvSpPr txBox="1"/>
          <p:nvPr/>
        </p:nvSpPr>
        <p:spPr>
          <a:xfrm>
            <a:off x="3810788" y="1785690"/>
            <a:ext cx="60316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3600" dirty="0" smtClean="0"/>
              <a:t>Avancer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Tourner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Sauvegarder l'état</a:t>
            </a:r>
          </a:p>
          <a:p>
            <a:pPr marL="285750" indent="-285750">
              <a:buFontTx/>
              <a:buChar char="-"/>
            </a:pPr>
            <a:r>
              <a:rPr lang="fr-FR" sz="3600" dirty="0" smtClean="0"/>
              <a:t>Recharger l'état</a:t>
            </a:r>
          </a:p>
        </p:txBody>
      </p:sp>
    </p:spTree>
    <p:extLst>
      <p:ext uri="{BB962C8B-B14F-4D97-AF65-F5344CB8AC3E}">
        <p14:creationId xmlns:p14="http://schemas.microsoft.com/office/powerpoint/2010/main" val="352043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associÃ©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3442059" y="2126673"/>
            <a:ext cx="5307879" cy="2604654"/>
          </a:xfrm>
        </p:spPr>
        <p:txBody>
          <a:bodyPr/>
          <a:lstStyle/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Définition d'un L-système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La génération des mots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L'interprétation des mots</a:t>
            </a:r>
            <a:endParaRPr lang="fr-FR" sz="2400" dirty="0">
              <a:solidFill>
                <a:srgbClr val="FFC000"/>
              </a:solidFill>
            </a:endParaRP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Adaptation à l'environnement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Impression 3D</a:t>
            </a:r>
          </a:p>
        </p:txBody>
      </p:sp>
      <p:sp>
        <p:nvSpPr>
          <p:cNvPr id="4" name="Pravokotnik 3"/>
          <p:cNvSpPr/>
          <p:nvPr/>
        </p:nvSpPr>
        <p:spPr>
          <a:xfrm>
            <a:off x="4853510" y="208073"/>
            <a:ext cx="24849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 L A N</a:t>
            </a:r>
            <a:endParaRPr lang="sl-SI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615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/>
          <p:cNvGrpSpPr/>
          <p:nvPr/>
        </p:nvGrpSpPr>
        <p:grpSpPr>
          <a:xfrm>
            <a:off x="187518" y="2167189"/>
            <a:ext cx="3860772" cy="2882804"/>
            <a:chOff x="1306285" y="1832339"/>
            <a:chExt cx="4850675" cy="3988526"/>
          </a:xfrm>
        </p:grpSpPr>
        <p:sp>
          <p:nvSpPr>
            <p:cNvPr id="5" name="Rectangle 4"/>
            <p:cNvSpPr/>
            <p:nvPr/>
          </p:nvSpPr>
          <p:spPr>
            <a:xfrm>
              <a:off x="1306285" y="1832339"/>
              <a:ext cx="4850675" cy="398852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3" name="Groupe 32"/>
            <p:cNvGrpSpPr/>
            <p:nvPr/>
          </p:nvGrpSpPr>
          <p:grpSpPr>
            <a:xfrm>
              <a:off x="2866832" y="3412844"/>
              <a:ext cx="1491808" cy="919028"/>
              <a:chOff x="3388422" y="3072765"/>
              <a:chExt cx="1491808" cy="919028"/>
            </a:xfrm>
          </p:grpSpPr>
          <p:sp>
            <p:nvSpPr>
              <p:cNvPr id="6" name="Ellipse 5"/>
              <p:cNvSpPr/>
              <p:nvPr/>
            </p:nvSpPr>
            <p:spPr>
              <a:xfrm>
                <a:off x="3959133" y="3661411"/>
                <a:ext cx="319497" cy="33038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cxnSp>
            <p:nvCxnSpPr>
              <p:cNvPr id="8" name="Connecteur droit avec flèche 7"/>
              <p:cNvCxnSpPr/>
              <p:nvPr/>
            </p:nvCxnSpPr>
            <p:spPr>
              <a:xfrm flipV="1">
                <a:off x="4118881" y="3105150"/>
                <a:ext cx="761349" cy="733154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Connecteur droit avec flèche 11"/>
              <p:cNvCxnSpPr/>
              <p:nvPr/>
            </p:nvCxnSpPr>
            <p:spPr>
              <a:xfrm flipH="1" flipV="1">
                <a:off x="3388422" y="3072765"/>
                <a:ext cx="730460" cy="765539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ZoneTexte 33"/>
            <p:cNvSpPr txBox="1"/>
            <p:nvPr/>
          </p:nvSpPr>
          <p:spPr>
            <a:xfrm>
              <a:off x="4263390" y="3442474"/>
              <a:ext cx="2674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x</a:t>
              </a:r>
              <a:endParaRPr lang="fr-FR" dirty="0"/>
            </a:p>
          </p:txBody>
        </p:sp>
        <p:sp>
          <p:nvSpPr>
            <p:cNvPr id="35" name="ZoneTexte 34"/>
            <p:cNvSpPr txBox="1"/>
            <p:nvPr/>
          </p:nvSpPr>
          <p:spPr>
            <a:xfrm>
              <a:off x="2682240" y="3412844"/>
              <a:ext cx="175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y</a:t>
              </a:r>
              <a:endParaRPr lang="fr-FR" dirty="0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4200724" y="2135873"/>
            <a:ext cx="3889593" cy="29141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0" name="Groupe 9"/>
          <p:cNvGrpSpPr/>
          <p:nvPr/>
        </p:nvGrpSpPr>
        <p:grpSpPr>
          <a:xfrm>
            <a:off x="8266129" y="2135873"/>
            <a:ext cx="3895680" cy="2914120"/>
            <a:chOff x="7177938" y="3696484"/>
            <a:chExt cx="3522617" cy="2704011"/>
          </a:xfrm>
        </p:grpSpPr>
        <p:sp>
          <p:nvSpPr>
            <p:cNvPr id="20" name="Rectangle 19"/>
            <p:cNvSpPr/>
            <p:nvPr/>
          </p:nvSpPr>
          <p:spPr>
            <a:xfrm>
              <a:off x="7177938" y="3696484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1" name="Groupe 20"/>
            <p:cNvGrpSpPr/>
            <p:nvPr/>
          </p:nvGrpSpPr>
          <p:grpSpPr>
            <a:xfrm>
              <a:off x="8177173" y="4767983"/>
              <a:ext cx="1342500" cy="623053"/>
              <a:chOff x="8158715" y="1926415"/>
              <a:chExt cx="1342500" cy="623053"/>
            </a:xfrm>
          </p:grpSpPr>
          <p:grpSp>
            <p:nvGrpSpPr>
              <p:cNvPr id="22" name="Groupe 21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25" name="Ellipse 24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26" name="Connecteur droit avec flèche 25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Connecteur droit avec flèche 26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ZoneTexte 22"/>
              <p:cNvSpPr txBox="1"/>
              <p:nvPr/>
            </p:nvSpPr>
            <p:spPr>
              <a:xfrm>
                <a:off x="9306964" y="1946503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4" name="ZoneTexte 23"/>
              <p:cNvSpPr txBox="1"/>
              <p:nvPr/>
            </p:nvSpPr>
            <p:spPr>
              <a:xfrm>
                <a:off x="8158715" y="1926415"/>
                <a:ext cx="1272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38" name="Groupe 37"/>
            <p:cNvGrpSpPr/>
            <p:nvPr/>
          </p:nvGrpSpPr>
          <p:grpSpPr>
            <a:xfrm rot="18018327">
              <a:off x="7919268" y="4900355"/>
              <a:ext cx="1469924" cy="623053"/>
              <a:chOff x="8059360" y="1926415"/>
              <a:chExt cx="1469924" cy="623053"/>
            </a:xfrm>
          </p:grpSpPr>
          <p:grpSp>
            <p:nvGrpSpPr>
              <p:cNvPr id="39" name="Groupe 38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42" name="Ellipse 41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43" name="Connecteur droit avec flèche 42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Connecteur droit avec flèche 43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ZoneTexte 39"/>
              <p:cNvSpPr txBox="1"/>
              <p:nvPr/>
            </p:nvSpPr>
            <p:spPr>
              <a:xfrm rot="3581673">
                <a:off x="9306964" y="1946503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41" name="ZoneTexte 40"/>
              <p:cNvSpPr txBox="1"/>
              <p:nvPr/>
            </p:nvSpPr>
            <p:spPr>
              <a:xfrm rot="3581673">
                <a:off x="8159291" y="1848640"/>
                <a:ext cx="1694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  <p:sp>
          <p:nvSpPr>
            <p:cNvPr id="7" name="Arc 6"/>
            <p:cNvSpPr/>
            <p:nvPr/>
          </p:nvSpPr>
          <p:spPr>
            <a:xfrm rot="19593085">
              <a:off x="8597057" y="4936420"/>
              <a:ext cx="535854" cy="551122"/>
            </a:xfrm>
            <a:prstGeom prst="arc">
              <a:avLst>
                <a:gd name="adj1" fmla="val 17310969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ZoneTexte 8"/>
            <p:cNvSpPr txBox="1"/>
            <p:nvPr/>
          </p:nvSpPr>
          <p:spPr>
            <a:xfrm>
              <a:off x="8802550" y="4934982"/>
              <a:ext cx="1529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200" dirty="0" smtClean="0">
                  <a:solidFill>
                    <a:schemeClr val="accent1">
                      <a:lumMod val="75000"/>
                    </a:schemeClr>
                  </a:solidFill>
                </a:rPr>
                <a:t>θ</a:t>
              </a:r>
              <a:endParaRPr lang="fr-FR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4" name="ZoneTexte 3"/>
          <p:cNvSpPr txBox="1"/>
          <p:nvPr/>
        </p:nvSpPr>
        <p:spPr>
          <a:xfrm>
            <a:off x="3079356" y="587573"/>
            <a:ext cx="74002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 smtClean="0"/>
              <a:t>Interprétation en 2D</a:t>
            </a:r>
            <a:endParaRPr lang="fr-FR" sz="4800" dirty="0"/>
          </a:p>
        </p:txBody>
      </p:sp>
      <p:grpSp>
        <p:nvGrpSpPr>
          <p:cNvPr id="3" name="Groupe 2"/>
          <p:cNvGrpSpPr/>
          <p:nvPr/>
        </p:nvGrpSpPr>
        <p:grpSpPr>
          <a:xfrm>
            <a:off x="5102114" y="3614041"/>
            <a:ext cx="1408911" cy="623053"/>
            <a:chOff x="8092304" y="1926415"/>
            <a:chExt cx="1408911" cy="623053"/>
          </a:xfrm>
        </p:grpSpPr>
        <p:grpSp>
          <p:nvGrpSpPr>
            <p:cNvPr id="14" name="Groupe 13"/>
            <p:cNvGrpSpPr/>
            <p:nvPr/>
          </p:nvGrpSpPr>
          <p:grpSpPr>
            <a:xfrm>
              <a:off x="8292768" y="1926415"/>
              <a:ext cx="1083368" cy="623053"/>
              <a:chOff x="3388422" y="3072765"/>
              <a:chExt cx="1491808" cy="919028"/>
            </a:xfrm>
          </p:grpSpPr>
          <p:sp>
            <p:nvSpPr>
              <p:cNvPr id="17" name="Ellipse 16"/>
              <p:cNvSpPr/>
              <p:nvPr/>
            </p:nvSpPr>
            <p:spPr>
              <a:xfrm>
                <a:off x="3959133" y="3661411"/>
                <a:ext cx="319497" cy="330382"/>
              </a:xfrm>
              <a:prstGeom prst="ellipse">
                <a:avLst/>
              </a:prstGeom>
              <a:solidFill>
                <a:schemeClr val="tx1">
                  <a:alpha val="50000"/>
                </a:schemeClr>
              </a:solidFill>
              <a:ln>
                <a:solidFill>
                  <a:schemeClr val="tx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cxnSp>
            <p:nvCxnSpPr>
              <p:cNvPr id="18" name="Connecteur droit avec flèche 17"/>
              <p:cNvCxnSpPr/>
              <p:nvPr/>
            </p:nvCxnSpPr>
            <p:spPr>
              <a:xfrm flipV="1">
                <a:off x="4118881" y="3105150"/>
                <a:ext cx="761349" cy="733154"/>
              </a:xfrm>
              <a:prstGeom prst="straightConnector1">
                <a:avLst/>
              </a:prstGeom>
              <a:ln w="25400">
                <a:solidFill>
                  <a:schemeClr val="accent1">
                    <a:shade val="90000"/>
                    <a:alpha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onnecteur droit avec flèche 18"/>
              <p:cNvCxnSpPr/>
              <p:nvPr/>
            </p:nvCxnSpPr>
            <p:spPr>
              <a:xfrm flipH="1" flipV="1">
                <a:off x="3388422" y="3072765"/>
                <a:ext cx="730460" cy="765539"/>
              </a:xfrm>
              <a:prstGeom prst="straightConnector1">
                <a:avLst/>
              </a:prstGeom>
              <a:ln w="25400">
                <a:solidFill>
                  <a:schemeClr val="accent1">
                    <a:shade val="90000"/>
                    <a:alpha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ZoneTexte 14"/>
            <p:cNvSpPr txBox="1"/>
            <p:nvPr/>
          </p:nvSpPr>
          <p:spPr>
            <a:xfrm>
              <a:off x="9306964" y="1946503"/>
              <a:ext cx="1942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x</a:t>
              </a:r>
              <a:endParaRPr lang="fr-FR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ZoneTexte 15"/>
            <p:cNvSpPr txBox="1"/>
            <p:nvPr/>
          </p:nvSpPr>
          <p:spPr>
            <a:xfrm>
              <a:off x="8092304" y="1926415"/>
              <a:ext cx="2626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y</a:t>
              </a:r>
              <a:endParaRPr lang="fr-FR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28" name="Groupe 27"/>
          <p:cNvGrpSpPr/>
          <p:nvPr/>
        </p:nvGrpSpPr>
        <p:grpSpPr>
          <a:xfrm>
            <a:off x="5908341" y="2910806"/>
            <a:ext cx="1342500" cy="623053"/>
            <a:chOff x="8158715" y="1926415"/>
            <a:chExt cx="1342500" cy="623053"/>
          </a:xfrm>
        </p:grpSpPr>
        <p:grpSp>
          <p:nvGrpSpPr>
            <p:cNvPr id="29" name="Groupe 28"/>
            <p:cNvGrpSpPr/>
            <p:nvPr/>
          </p:nvGrpSpPr>
          <p:grpSpPr>
            <a:xfrm>
              <a:off x="8292768" y="1926415"/>
              <a:ext cx="1083368" cy="623053"/>
              <a:chOff x="3388422" y="3072765"/>
              <a:chExt cx="1491808" cy="919028"/>
            </a:xfrm>
          </p:grpSpPr>
          <p:sp>
            <p:nvSpPr>
              <p:cNvPr id="32" name="Ellipse 31"/>
              <p:cNvSpPr/>
              <p:nvPr/>
            </p:nvSpPr>
            <p:spPr>
              <a:xfrm>
                <a:off x="3959133" y="3661411"/>
                <a:ext cx="319497" cy="33038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cxnSp>
            <p:nvCxnSpPr>
              <p:cNvPr id="36" name="Connecteur droit avec flèche 35"/>
              <p:cNvCxnSpPr/>
              <p:nvPr/>
            </p:nvCxnSpPr>
            <p:spPr>
              <a:xfrm flipV="1">
                <a:off x="4118881" y="3105150"/>
                <a:ext cx="761349" cy="733154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Connecteur droit avec flèche 36"/>
              <p:cNvCxnSpPr/>
              <p:nvPr/>
            </p:nvCxnSpPr>
            <p:spPr>
              <a:xfrm flipH="1" flipV="1">
                <a:off x="3388422" y="3072765"/>
                <a:ext cx="730460" cy="765539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ZoneTexte 29"/>
            <p:cNvSpPr txBox="1"/>
            <p:nvPr/>
          </p:nvSpPr>
          <p:spPr>
            <a:xfrm>
              <a:off x="9306964" y="1946503"/>
              <a:ext cx="194251" cy="250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x</a:t>
              </a:r>
              <a:endParaRPr lang="fr-FR" dirty="0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8158715" y="1926415"/>
              <a:ext cx="127276" cy="250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y</a:t>
              </a:r>
              <a:endParaRPr lang="fr-FR" dirty="0"/>
            </a:p>
          </p:txBody>
        </p:sp>
      </p:grpSp>
      <p:sp>
        <p:nvSpPr>
          <p:cNvPr id="46" name="AutoShape 2" descr="RÃ©sultat de recherche d'images pour &quot;tortue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767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079356" y="587573"/>
            <a:ext cx="74002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 smtClean="0"/>
              <a:t>Interprétation en </a:t>
            </a:r>
            <a:r>
              <a:rPr lang="fr-FR" sz="4800" dirty="0" smtClean="0"/>
              <a:t>3D</a:t>
            </a:r>
            <a:endParaRPr lang="fr-FR" sz="4800" dirty="0"/>
          </a:p>
        </p:txBody>
      </p:sp>
      <p:grpSp>
        <p:nvGrpSpPr>
          <p:cNvPr id="104" name="Groupe 103"/>
          <p:cNvGrpSpPr/>
          <p:nvPr/>
        </p:nvGrpSpPr>
        <p:grpSpPr>
          <a:xfrm>
            <a:off x="160915" y="2139911"/>
            <a:ext cx="3890339" cy="2910082"/>
            <a:chOff x="579095" y="2229482"/>
            <a:chExt cx="3522617" cy="2704011"/>
          </a:xfrm>
        </p:grpSpPr>
        <p:grpSp>
          <p:nvGrpSpPr>
            <p:cNvPr id="6" name="Groupe 5"/>
            <p:cNvGrpSpPr/>
            <p:nvPr/>
          </p:nvGrpSpPr>
          <p:grpSpPr>
            <a:xfrm>
              <a:off x="579095" y="2229482"/>
              <a:ext cx="3522617" cy="2704011"/>
              <a:chOff x="1306285" y="1832339"/>
              <a:chExt cx="4850675" cy="3988526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1306285" y="1832339"/>
                <a:ext cx="4850675" cy="3988526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grpSp>
            <p:nvGrpSpPr>
              <p:cNvPr id="8" name="Groupe 7"/>
              <p:cNvGrpSpPr/>
              <p:nvPr/>
            </p:nvGrpSpPr>
            <p:grpSpPr>
              <a:xfrm>
                <a:off x="2801544" y="4062402"/>
                <a:ext cx="1729331" cy="612676"/>
                <a:chOff x="3323134" y="3722323"/>
                <a:chExt cx="1729331" cy="612676"/>
              </a:xfrm>
            </p:grpSpPr>
            <p:sp>
              <p:nvSpPr>
                <p:cNvPr id="11" name="Ellipse 10"/>
                <p:cNvSpPr/>
                <p:nvPr/>
              </p:nvSpPr>
              <p:spPr>
                <a:xfrm>
                  <a:off x="4002743" y="3722323"/>
                  <a:ext cx="230644" cy="23698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12" name="Connecteur droit avec flèche 11"/>
                <p:cNvCxnSpPr/>
                <p:nvPr/>
              </p:nvCxnSpPr>
              <p:spPr>
                <a:xfrm>
                  <a:off x="4118881" y="3838303"/>
                  <a:ext cx="933584" cy="454146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Connecteur droit avec flèche 12"/>
                <p:cNvCxnSpPr/>
                <p:nvPr/>
              </p:nvCxnSpPr>
              <p:spPr>
                <a:xfrm flipH="1">
                  <a:off x="3323134" y="3838305"/>
                  <a:ext cx="795751" cy="49669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ZoneTexte 8"/>
              <p:cNvSpPr txBox="1"/>
              <p:nvPr/>
            </p:nvSpPr>
            <p:spPr>
              <a:xfrm>
                <a:off x="4219762" y="4059520"/>
                <a:ext cx="2674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10" name="ZoneTexte 9"/>
              <p:cNvSpPr txBox="1"/>
              <p:nvPr/>
            </p:nvSpPr>
            <p:spPr>
              <a:xfrm>
                <a:off x="2584562" y="4200989"/>
                <a:ext cx="1752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  <p:cxnSp>
          <p:nvCxnSpPr>
            <p:cNvPr id="16" name="Connecteur droit avec flèche 15"/>
            <p:cNvCxnSpPr/>
            <p:nvPr/>
          </p:nvCxnSpPr>
          <p:spPr>
            <a:xfrm flipH="1" flipV="1">
              <a:off x="2242851" y="3108960"/>
              <a:ext cx="1" cy="712204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droit 21"/>
            <p:cNvCxnSpPr>
              <a:cxnSpLocks noChangeAspect="1"/>
            </p:cNvCxnSpPr>
            <p:nvPr/>
          </p:nvCxnSpPr>
          <p:spPr>
            <a:xfrm flipH="1">
              <a:off x="2125641" y="3693975"/>
              <a:ext cx="121804" cy="72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droit 31"/>
            <p:cNvCxnSpPr>
              <a:cxnSpLocks/>
            </p:cNvCxnSpPr>
            <p:nvPr/>
          </p:nvCxnSpPr>
          <p:spPr>
            <a:xfrm>
              <a:off x="2126840" y="3765975"/>
              <a:ext cx="0" cy="108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eur droit 35"/>
            <p:cNvCxnSpPr>
              <a:cxnSpLocks/>
            </p:cNvCxnSpPr>
            <p:nvPr/>
          </p:nvCxnSpPr>
          <p:spPr>
            <a:xfrm>
              <a:off x="2358862" y="3756588"/>
              <a:ext cx="0" cy="108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droit 36"/>
            <p:cNvCxnSpPr>
              <a:cxnSpLocks/>
            </p:cNvCxnSpPr>
            <p:nvPr/>
          </p:nvCxnSpPr>
          <p:spPr>
            <a:xfrm flipH="1" flipV="1">
              <a:off x="2238258" y="3693975"/>
              <a:ext cx="120606" cy="62616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41"/>
            <p:cNvCxnSpPr>
              <a:cxnSpLocks/>
            </p:cNvCxnSpPr>
            <p:nvPr/>
          </p:nvCxnSpPr>
          <p:spPr>
            <a:xfrm flipH="1">
              <a:off x="2244756" y="3875880"/>
              <a:ext cx="116011" cy="6366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eur droit 44"/>
            <p:cNvCxnSpPr>
              <a:cxnSpLocks/>
            </p:cNvCxnSpPr>
            <p:nvPr/>
          </p:nvCxnSpPr>
          <p:spPr>
            <a:xfrm>
              <a:off x="2141220" y="3891158"/>
              <a:ext cx="101631" cy="48383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ZoneTexte 53"/>
            <p:cNvSpPr txBox="1"/>
            <p:nvPr/>
          </p:nvSpPr>
          <p:spPr>
            <a:xfrm>
              <a:off x="2298560" y="2950958"/>
              <a:ext cx="155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z</a:t>
              </a:r>
              <a:endParaRPr lang="fr-FR" dirty="0" smtClean="0"/>
            </a:p>
          </p:txBody>
        </p:sp>
      </p:grpSp>
      <p:grpSp>
        <p:nvGrpSpPr>
          <p:cNvPr id="103" name="Groupe 102"/>
          <p:cNvGrpSpPr/>
          <p:nvPr/>
        </p:nvGrpSpPr>
        <p:grpSpPr>
          <a:xfrm>
            <a:off x="4218143" y="2139911"/>
            <a:ext cx="3890339" cy="2910082"/>
            <a:chOff x="4577962" y="2229482"/>
            <a:chExt cx="3522617" cy="2704011"/>
          </a:xfrm>
        </p:grpSpPr>
        <p:sp>
          <p:nvSpPr>
            <p:cNvPr id="56" name="Rectangle 55"/>
            <p:cNvSpPr/>
            <p:nvPr/>
          </p:nvSpPr>
          <p:spPr>
            <a:xfrm>
              <a:off x="4577962" y="2229482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1" name="Groupe 70"/>
            <p:cNvGrpSpPr/>
            <p:nvPr/>
          </p:nvGrpSpPr>
          <p:grpSpPr>
            <a:xfrm>
              <a:off x="5224322" y="2768078"/>
              <a:ext cx="1413435" cy="1253676"/>
              <a:chOff x="5506262" y="2950958"/>
              <a:chExt cx="1413435" cy="1253676"/>
            </a:xfrm>
          </p:grpSpPr>
          <p:grpSp>
            <p:nvGrpSpPr>
              <p:cNvPr id="57" name="Groupe 56"/>
              <p:cNvGrpSpPr/>
              <p:nvPr/>
            </p:nvGrpSpPr>
            <p:grpSpPr>
              <a:xfrm>
                <a:off x="5663837" y="3741348"/>
                <a:ext cx="1255860" cy="415362"/>
                <a:chOff x="3323134" y="3722323"/>
                <a:chExt cx="1729331" cy="612676"/>
              </a:xfrm>
            </p:grpSpPr>
            <p:sp>
              <p:nvSpPr>
                <p:cNvPr id="60" name="Ellipse 59"/>
                <p:cNvSpPr/>
                <p:nvPr/>
              </p:nvSpPr>
              <p:spPr>
                <a:xfrm>
                  <a:off x="4002743" y="3722323"/>
                  <a:ext cx="230644" cy="236989"/>
                </a:xfrm>
                <a:prstGeom prst="ellipse">
                  <a:avLst/>
                </a:prstGeom>
                <a:solidFill>
                  <a:schemeClr val="tx1">
                    <a:alpha val="50000"/>
                  </a:schemeClr>
                </a:solidFill>
                <a:ln>
                  <a:solidFill>
                    <a:schemeClr val="tx1">
                      <a:alpha val="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61" name="Connecteur droit avec flèche 60"/>
                <p:cNvCxnSpPr/>
                <p:nvPr/>
              </p:nvCxnSpPr>
              <p:spPr>
                <a:xfrm>
                  <a:off x="4118881" y="3838303"/>
                  <a:ext cx="933584" cy="454146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Connecteur droit avec flèche 61"/>
                <p:cNvCxnSpPr/>
                <p:nvPr/>
              </p:nvCxnSpPr>
              <p:spPr>
                <a:xfrm flipH="1">
                  <a:off x="3323134" y="3838305"/>
                  <a:ext cx="795751" cy="49669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" name="ZoneTexte 57"/>
              <p:cNvSpPr txBox="1"/>
              <p:nvPr/>
            </p:nvSpPr>
            <p:spPr>
              <a:xfrm>
                <a:off x="6693763" y="3739394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bg1">
                        <a:lumMod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9" name="ZoneTexte 58"/>
              <p:cNvSpPr txBox="1"/>
              <p:nvPr/>
            </p:nvSpPr>
            <p:spPr>
              <a:xfrm>
                <a:off x="5506262" y="3835302"/>
                <a:ext cx="1272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bg1">
                        <a:lumMod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63" name="Connecteur droit avec flèche 62"/>
              <p:cNvCxnSpPr/>
              <p:nvPr/>
            </p:nvCxnSpPr>
            <p:spPr>
              <a:xfrm flipH="1" flipV="1">
                <a:off x="6241718" y="3108960"/>
                <a:ext cx="1" cy="712204"/>
              </a:xfrm>
              <a:prstGeom prst="straightConnector1">
                <a:avLst/>
              </a:prstGeom>
              <a:ln w="25400">
                <a:solidFill>
                  <a:schemeClr val="accent1">
                    <a:shade val="90000"/>
                    <a:alpha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Connecteur droit 63"/>
              <p:cNvCxnSpPr>
                <a:cxnSpLocks noChangeAspect="1"/>
              </p:cNvCxnSpPr>
              <p:nvPr/>
            </p:nvCxnSpPr>
            <p:spPr>
              <a:xfrm flipH="1">
                <a:off x="6124508" y="3693975"/>
                <a:ext cx="121804" cy="72000"/>
              </a:xfrm>
              <a:prstGeom prst="line">
                <a:avLst/>
              </a:prstGeom>
              <a:ln w="12700">
                <a:solidFill>
                  <a:schemeClr val="accent1">
                    <a:shade val="90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Connecteur droit 64"/>
              <p:cNvCxnSpPr>
                <a:cxnSpLocks/>
              </p:cNvCxnSpPr>
              <p:nvPr/>
            </p:nvCxnSpPr>
            <p:spPr>
              <a:xfrm>
                <a:off x="6125707" y="3765975"/>
                <a:ext cx="0" cy="108000"/>
              </a:xfrm>
              <a:prstGeom prst="line">
                <a:avLst/>
              </a:prstGeom>
              <a:ln w="12700">
                <a:solidFill>
                  <a:schemeClr val="accent1">
                    <a:shade val="90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necteur droit 65"/>
              <p:cNvCxnSpPr>
                <a:cxnSpLocks/>
              </p:cNvCxnSpPr>
              <p:nvPr/>
            </p:nvCxnSpPr>
            <p:spPr>
              <a:xfrm>
                <a:off x="6357729" y="3756588"/>
                <a:ext cx="0" cy="108000"/>
              </a:xfrm>
              <a:prstGeom prst="line">
                <a:avLst/>
              </a:prstGeom>
              <a:ln w="12700">
                <a:solidFill>
                  <a:schemeClr val="accent1">
                    <a:shade val="90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necteur droit 66"/>
              <p:cNvCxnSpPr>
                <a:cxnSpLocks/>
              </p:cNvCxnSpPr>
              <p:nvPr/>
            </p:nvCxnSpPr>
            <p:spPr>
              <a:xfrm flipH="1" flipV="1">
                <a:off x="6237125" y="3693975"/>
                <a:ext cx="120606" cy="62616"/>
              </a:xfrm>
              <a:prstGeom prst="line">
                <a:avLst/>
              </a:prstGeom>
              <a:ln w="12700">
                <a:solidFill>
                  <a:schemeClr val="accent1">
                    <a:shade val="90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Connecteur droit 67"/>
              <p:cNvCxnSpPr>
                <a:cxnSpLocks/>
              </p:cNvCxnSpPr>
              <p:nvPr/>
            </p:nvCxnSpPr>
            <p:spPr>
              <a:xfrm flipH="1">
                <a:off x="6243623" y="3875880"/>
                <a:ext cx="116011" cy="63661"/>
              </a:xfrm>
              <a:prstGeom prst="line">
                <a:avLst/>
              </a:prstGeom>
              <a:ln w="12700">
                <a:solidFill>
                  <a:schemeClr val="accent1">
                    <a:shade val="90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Connecteur droit 68"/>
              <p:cNvCxnSpPr>
                <a:cxnSpLocks/>
              </p:cNvCxnSpPr>
              <p:nvPr/>
            </p:nvCxnSpPr>
            <p:spPr>
              <a:xfrm>
                <a:off x="6140087" y="3891158"/>
                <a:ext cx="101631" cy="48383"/>
              </a:xfrm>
              <a:prstGeom prst="line">
                <a:avLst/>
              </a:prstGeom>
              <a:ln w="12700">
                <a:solidFill>
                  <a:schemeClr val="accent1">
                    <a:shade val="90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ZoneTexte 69"/>
              <p:cNvSpPr txBox="1"/>
              <p:nvPr/>
            </p:nvSpPr>
            <p:spPr>
              <a:xfrm>
                <a:off x="6297427" y="2950958"/>
                <a:ext cx="1550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>
                    <a:solidFill>
                      <a:schemeClr val="bg1">
                        <a:lumMod val="50000"/>
                      </a:schemeClr>
                    </a:solidFill>
                  </a:rPr>
                  <a:t>z</a:t>
                </a:r>
                <a:endParaRPr lang="fr-FR" dirty="0" smtClean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72" name="Groupe 71"/>
            <p:cNvGrpSpPr/>
            <p:nvPr/>
          </p:nvGrpSpPr>
          <p:grpSpPr>
            <a:xfrm>
              <a:off x="6115862" y="3179558"/>
              <a:ext cx="1413435" cy="1205752"/>
              <a:chOff x="5506262" y="2950958"/>
              <a:chExt cx="1413435" cy="1205752"/>
            </a:xfrm>
          </p:grpSpPr>
          <p:grpSp>
            <p:nvGrpSpPr>
              <p:cNvPr id="73" name="Groupe 72"/>
              <p:cNvGrpSpPr/>
              <p:nvPr/>
            </p:nvGrpSpPr>
            <p:grpSpPr>
              <a:xfrm>
                <a:off x="5663837" y="3741348"/>
                <a:ext cx="1255860" cy="415362"/>
                <a:chOff x="3323134" y="3722323"/>
                <a:chExt cx="1729331" cy="612676"/>
              </a:xfrm>
            </p:grpSpPr>
            <p:sp>
              <p:nvSpPr>
                <p:cNvPr id="84" name="Ellipse 83"/>
                <p:cNvSpPr/>
                <p:nvPr/>
              </p:nvSpPr>
              <p:spPr>
                <a:xfrm>
                  <a:off x="4002743" y="3722323"/>
                  <a:ext cx="230644" cy="23698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85" name="Connecteur droit avec flèche 84"/>
                <p:cNvCxnSpPr/>
                <p:nvPr/>
              </p:nvCxnSpPr>
              <p:spPr>
                <a:xfrm>
                  <a:off x="4118881" y="3838303"/>
                  <a:ext cx="933584" cy="454146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Connecteur droit avec flèche 85"/>
                <p:cNvCxnSpPr/>
                <p:nvPr/>
              </p:nvCxnSpPr>
              <p:spPr>
                <a:xfrm flipH="1">
                  <a:off x="3323134" y="3838305"/>
                  <a:ext cx="795751" cy="49669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4" name="ZoneTexte 73"/>
              <p:cNvSpPr txBox="1"/>
              <p:nvPr/>
            </p:nvSpPr>
            <p:spPr>
              <a:xfrm>
                <a:off x="6693763" y="3739394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75" name="ZoneTexte 74"/>
              <p:cNvSpPr txBox="1"/>
              <p:nvPr/>
            </p:nvSpPr>
            <p:spPr>
              <a:xfrm>
                <a:off x="5506262" y="3835302"/>
                <a:ext cx="127276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  <p:cxnSp>
            <p:nvCxnSpPr>
              <p:cNvPr id="76" name="Connecteur droit avec flèche 75"/>
              <p:cNvCxnSpPr/>
              <p:nvPr/>
            </p:nvCxnSpPr>
            <p:spPr>
              <a:xfrm flipH="1" flipV="1">
                <a:off x="6241718" y="3108960"/>
                <a:ext cx="1" cy="712204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Connecteur droit 76"/>
              <p:cNvCxnSpPr>
                <a:cxnSpLocks noChangeAspect="1"/>
              </p:cNvCxnSpPr>
              <p:nvPr/>
            </p:nvCxnSpPr>
            <p:spPr>
              <a:xfrm flipH="1">
                <a:off x="6124508" y="3693975"/>
                <a:ext cx="121804" cy="7200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Connecteur droit 77"/>
              <p:cNvCxnSpPr>
                <a:cxnSpLocks/>
              </p:cNvCxnSpPr>
              <p:nvPr/>
            </p:nvCxnSpPr>
            <p:spPr>
              <a:xfrm>
                <a:off x="6125707" y="3765975"/>
                <a:ext cx="0" cy="10800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Connecteur droit 78"/>
              <p:cNvCxnSpPr>
                <a:cxnSpLocks/>
              </p:cNvCxnSpPr>
              <p:nvPr/>
            </p:nvCxnSpPr>
            <p:spPr>
              <a:xfrm>
                <a:off x="6357729" y="3756588"/>
                <a:ext cx="0" cy="10800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Connecteur droit 79"/>
              <p:cNvCxnSpPr>
                <a:cxnSpLocks/>
              </p:cNvCxnSpPr>
              <p:nvPr/>
            </p:nvCxnSpPr>
            <p:spPr>
              <a:xfrm flipH="1" flipV="1">
                <a:off x="6237125" y="3693975"/>
                <a:ext cx="120606" cy="62616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Connecteur droit 80"/>
              <p:cNvCxnSpPr>
                <a:cxnSpLocks/>
              </p:cNvCxnSpPr>
              <p:nvPr/>
            </p:nvCxnSpPr>
            <p:spPr>
              <a:xfrm flipH="1">
                <a:off x="6243623" y="3875880"/>
                <a:ext cx="116011" cy="63661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Connecteur droit 81"/>
              <p:cNvCxnSpPr>
                <a:cxnSpLocks/>
              </p:cNvCxnSpPr>
              <p:nvPr/>
            </p:nvCxnSpPr>
            <p:spPr>
              <a:xfrm>
                <a:off x="6140087" y="3891158"/>
                <a:ext cx="101631" cy="4838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ZoneTexte 82"/>
              <p:cNvSpPr txBox="1"/>
              <p:nvPr/>
            </p:nvSpPr>
            <p:spPr>
              <a:xfrm>
                <a:off x="6297427" y="2950958"/>
                <a:ext cx="1550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z</a:t>
                </a:r>
                <a:endParaRPr lang="fr-FR" dirty="0" smtClean="0"/>
              </a:p>
            </p:txBody>
          </p:sp>
        </p:grpSp>
      </p:grpSp>
      <p:grpSp>
        <p:nvGrpSpPr>
          <p:cNvPr id="160" name="Groupe 159"/>
          <p:cNvGrpSpPr/>
          <p:nvPr/>
        </p:nvGrpSpPr>
        <p:grpSpPr>
          <a:xfrm>
            <a:off x="8271470" y="2139911"/>
            <a:ext cx="3890339" cy="2910082"/>
            <a:chOff x="7492364" y="1656498"/>
            <a:chExt cx="3522617" cy="2704011"/>
          </a:xfrm>
        </p:grpSpPr>
        <p:sp>
          <p:nvSpPr>
            <p:cNvPr id="88" name="Rectangle 87"/>
            <p:cNvSpPr/>
            <p:nvPr/>
          </p:nvSpPr>
          <p:spPr>
            <a:xfrm>
              <a:off x="7492364" y="1656498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2" name="Ellipse 91"/>
            <p:cNvSpPr/>
            <p:nvPr/>
          </p:nvSpPr>
          <p:spPr>
            <a:xfrm>
              <a:off x="9071779" y="3168364"/>
              <a:ext cx="167496" cy="16066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cxnSp>
          <p:nvCxnSpPr>
            <p:cNvPr id="93" name="Connecteur droit avec flèche 92"/>
            <p:cNvCxnSpPr/>
            <p:nvPr/>
          </p:nvCxnSpPr>
          <p:spPr>
            <a:xfrm>
              <a:off x="9156120" y="3246992"/>
              <a:ext cx="677979" cy="307887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cteur droit avec flèche 93"/>
            <p:cNvCxnSpPr/>
            <p:nvPr/>
          </p:nvCxnSpPr>
          <p:spPr>
            <a:xfrm rot="-1200000" flipH="1">
              <a:off x="8643060" y="3332187"/>
              <a:ext cx="577883" cy="336732"/>
            </a:xfrm>
            <a:prstGeom prst="straightConnector1">
              <a:avLst/>
            </a:prstGeom>
            <a:ln w="25400">
              <a:solidFill>
                <a:schemeClr val="accent1">
                  <a:shade val="9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ZoneTexte 89"/>
            <p:cNvSpPr txBox="1"/>
            <p:nvPr/>
          </p:nvSpPr>
          <p:spPr>
            <a:xfrm>
              <a:off x="9608165" y="3166410"/>
              <a:ext cx="194251" cy="250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x</a:t>
              </a:r>
              <a:endParaRPr lang="fr-FR" dirty="0"/>
            </a:p>
          </p:txBody>
        </p:sp>
        <p:sp>
          <p:nvSpPr>
            <p:cNvPr id="91" name="ZoneTexte 90"/>
            <p:cNvSpPr txBox="1"/>
            <p:nvPr/>
          </p:nvSpPr>
          <p:spPr>
            <a:xfrm>
              <a:off x="8420664" y="3262318"/>
              <a:ext cx="127276" cy="250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y</a:t>
              </a:r>
              <a:endParaRPr lang="fr-FR" dirty="0"/>
            </a:p>
          </p:txBody>
        </p:sp>
        <p:cxnSp>
          <p:nvCxnSpPr>
            <p:cNvPr id="95" name="Connecteur droit avec flèche 94"/>
            <p:cNvCxnSpPr/>
            <p:nvPr/>
          </p:nvCxnSpPr>
          <p:spPr>
            <a:xfrm rot="-1200000" flipH="1" flipV="1">
              <a:off x="9027824" y="2546876"/>
              <a:ext cx="1" cy="712204"/>
            </a:xfrm>
            <a:prstGeom prst="straightConnector1">
              <a:avLst/>
            </a:prstGeom>
            <a:ln w="25400">
              <a:solidFill>
                <a:schemeClr val="accent1">
                  <a:shade val="9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cteur droit 95"/>
            <p:cNvCxnSpPr>
              <a:cxnSpLocks noChangeAspect="1"/>
            </p:cNvCxnSpPr>
            <p:nvPr/>
          </p:nvCxnSpPr>
          <p:spPr>
            <a:xfrm flipH="1">
              <a:off x="9026769" y="3144574"/>
              <a:ext cx="88234" cy="107373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cteur droit 96"/>
            <p:cNvCxnSpPr>
              <a:cxnSpLocks/>
            </p:cNvCxnSpPr>
            <p:nvPr/>
          </p:nvCxnSpPr>
          <p:spPr>
            <a:xfrm>
              <a:off x="9026768" y="3251947"/>
              <a:ext cx="47808" cy="77642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cteur droit 97"/>
            <p:cNvCxnSpPr>
              <a:cxnSpLocks/>
            </p:cNvCxnSpPr>
            <p:nvPr/>
          </p:nvCxnSpPr>
          <p:spPr>
            <a:xfrm>
              <a:off x="9222180" y="3175370"/>
              <a:ext cx="40811" cy="111252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cteur droit 98"/>
            <p:cNvCxnSpPr>
              <a:cxnSpLocks/>
            </p:cNvCxnSpPr>
            <p:nvPr/>
          </p:nvCxnSpPr>
          <p:spPr>
            <a:xfrm flipH="1" flipV="1">
              <a:off x="9110121" y="3140372"/>
              <a:ext cx="110154" cy="3289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cteur droit 99"/>
            <p:cNvCxnSpPr>
              <a:cxnSpLocks/>
            </p:cNvCxnSpPr>
            <p:nvPr/>
          </p:nvCxnSpPr>
          <p:spPr>
            <a:xfrm rot="-1200000" flipH="1">
              <a:off x="9163740" y="3308611"/>
              <a:ext cx="116011" cy="6366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cteur droit 100"/>
            <p:cNvCxnSpPr>
              <a:cxnSpLocks/>
            </p:cNvCxnSpPr>
            <p:nvPr/>
          </p:nvCxnSpPr>
          <p:spPr>
            <a:xfrm>
              <a:off x="9082355" y="3339371"/>
              <a:ext cx="91068" cy="51507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ZoneTexte 101"/>
            <p:cNvSpPr txBox="1"/>
            <p:nvPr/>
          </p:nvSpPr>
          <p:spPr>
            <a:xfrm>
              <a:off x="9211829" y="2377974"/>
              <a:ext cx="155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z</a:t>
              </a:r>
              <a:endParaRPr lang="fr-FR" dirty="0" smtClean="0"/>
            </a:p>
          </p:txBody>
        </p:sp>
        <p:cxnSp>
          <p:nvCxnSpPr>
            <p:cNvPr id="123" name="Connecteur droit avec flèche 122"/>
            <p:cNvCxnSpPr/>
            <p:nvPr/>
          </p:nvCxnSpPr>
          <p:spPr>
            <a:xfrm flipH="1">
              <a:off x="8571740" y="3242278"/>
              <a:ext cx="577883" cy="336732"/>
            </a:xfrm>
            <a:prstGeom prst="straightConnector1">
              <a:avLst/>
            </a:prstGeom>
            <a:ln w="25400">
              <a:solidFill>
                <a:schemeClr val="accent1">
                  <a:shade val="90000"/>
                  <a:alpha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cteur droit avec flèche 123"/>
            <p:cNvCxnSpPr/>
            <p:nvPr/>
          </p:nvCxnSpPr>
          <p:spPr>
            <a:xfrm flipH="1" flipV="1">
              <a:off x="9149621" y="2531260"/>
              <a:ext cx="1" cy="712204"/>
            </a:xfrm>
            <a:prstGeom prst="straightConnector1">
              <a:avLst/>
            </a:prstGeom>
            <a:ln w="25400">
              <a:solidFill>
                <a:schemeClr val="accent1">
                  <a:shade val="90000"/>
                  <a:alpha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Arc 153"/>
            <p:cNvSpPr/>
            <p:nvPr/>
          </p:nvSpPr>
          <p:spPr>
            <a:xfrm rot="18718668">
              <a:off x="8944084" y="2716147"/>
              <a:ext cx="235349" cy="207220"/>
            </a:xfrm>
            <a:prstGeom prst="arc">
              <a:avLst>
                <a:gd name="adj1" fmla="val 16200000"/>
                <a:gd name="adj2" fmla="val 4928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5" name="Arc 154"/>
            <p:cNvSpPr/>
            <p:nvPr/>
          </p:nvSpPr>
          <p:spPr>
            <a:xfrm rot="11179166">
              <a:off x="8714232" y="3425708"/>
              <a:ext cx="235349" cy="207220"/>
            </a:xfrm>
            <a:prstGeom prst="arc">
              <a:avLst>
                <a:gd name="adj1" fmla="val 16200000"/>
                <a:gd name="adj2" fmla="val 4928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7" name="ZoneTexte 156"/>
            <p:cNvSpPr txBox="1"/>
            <p:nvPr/>
          </p:nvSpPr>
          <p:spPr>
            <a:xfrm>
              <a:off x="8671859" y="3414376"/>
              <a:ext cx="15298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100" dirty="0" smtClean="0">
                  <a:solidFill>
                    <a:schemeClr val="accent1">
                      <a:lumMod val="75000"/>
                    </a:schemeClr>
                  </a:solidFill>
                </a:rPr>
                <a:t>θ</a:t>
              </a:r>
              <a:endParaRPr lang="fr-FR" sz="11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58" name="ZoneTexte 157"/>
            <p:cNvSpPr txBox="1"/>
            <p:nvPr/>
          </p:nvSpPr>
          <p:spPr>
            <a:xfrm>
              <a:off x="8960271" y="2690630"/>
              <a:ext cx="15298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100" dirty="0" smtClean="0">
                  <a:solidFill>
                    <a:schemeClr val="accent1">
                      <a:lumMod val="75000"/>
                    </a:schemeClr>
                  </a:solidFill>
                </a:rPr>
                <a:t>θ</a:t>
              </a:r>
              <a:endParaRPr lang="fr-FR" sz="11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59" name="Arc 158"/>
            <p:cNvSpPr/>
            <p:nvPr/>
          </p:nvSpPr>
          <p:spPr>
            <a:xfrm>
              <a:off x="9436148" y="3303371"/>
              <a:ext cx="182739" cy="221374"/>
            </a:xfrm>
            <a:prstGeom prst="arc">
              <a:avLst>
                <a:gd name="adj1" fmla="val 4745037"/>
                <a:gd name="adj2" fmla="val 0"/>
              </a:avLst>
            </a:prstGeom>
            <a:ln>
              <a:solidFill>
                <a:schemeClr val="tx1"/>
              </a:solidFill>
              <a:headEnd type="stealt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8109927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45217" y="457132"/>
            <a:ext cx="8911687" cy="1280890"/>
          </a:xfrm>
        </p:spPr>
        <p:txBody>
          <a:bodyPr/>
          <a:lstStyle/>
          <a:p>
            <a:r>
              <a:rPr lang="fr-FR" dirty="0" smtClean="0"/>
              <a:t>Influence de l'environnement</a:t>
            </a:r>
            <a:endParaRPr lang="fr-F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1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8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172666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412275" y="4347596"/>
            <a:ext cx="7592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Mettre des couleurs sur le plan et une version sans </a:t>
            </a:r>
            <a:r>
              <a:rPr lang="fr-FR" dirty="0" err="1" smtClean="0"/>
              <a:t>modif</a:t>
            </a:r>
            <a:r>
              <a:rPr lang="fr-FR" dirty="0" smtClean="0"/>
              <a:t> de l'arbre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185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259752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859383" y="4335301"/>
            <a:ext cx="3113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Ajouter l'influence du vent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649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essais d’impression 3D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2213325"/>
            <a:ext cx="3927282" cy="3927282"/>
          </a:xfrm>
          <a:prstGeom prst="rect">
            <a:avLst/>
          </a:prstGeom>
        </p:spPr>
      </p:pic>
      <p:pic>
        <p:nvPicPr>
          <p:cNvPr id="6" name="Označba mesta vsebine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40"/>
          <a:stretch/>
        </p:blipFill>
        <p:spPr>
          <a:xfrm rot="5400000">
            <a:off x="6318365" y="1512602"/>
            <a:ext cx="2444951" cy="2253815"/>
          </a:xfrm>
        </p:spPr>
      </p:pic>
      <p:pic>
        <p:nvPicPr>
          <p:cNvPr id="7" name="Slika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934" y="3852912"/>
            <a:ext cx="2253815" cy="3005087"/>
          </a:xfrm>
          <a:prstGeom prst="rect">
            <a:avLst/>
          </a:prstGeom>
        </p:spPr>
      </p:pic>
      <p:cxnSp>
        <p:nvCxnSpPr>
          <p:cNvPr id="9" name="Raven puščični povezovalnik 8"/>
          <p:cNvCxnSpPr>
            <a:stCxn id="4" idx="3"/>
            <a:endCxn id="6" idx="2"/>
          </p:cNvCxnSpPr>
          <p:nvPr/>
        </p:nvCxnSpPr>
        <p:spPr>
          <a:xfrm flipV="1">
            <a:off x="4122592" y="2639510"/>
            <a:ext cx="2291341" cy="153745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uščični povezovalnik 10"/>
          <p:cNvCxnSpPr>
            <a:stCxn id="4" idx="3"/>
            <a:endCxn id="7" idx="1"/>
          </p:cNvCxnSpPr>
          <p:nvPr/>
        </p:nvCxnSpPr>
        <p:spPr>
          <a:xfrm>
            <a:off x="4122592" y="4176966"/>
            <a:ext cx="2291342" cy="117849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981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Notre modèle, les influences </a:t>
            </a:r>
            <a:r>
              <a:rPr lang="fr-FR" dirty="0" err="1" smtClean="0"/>
              <a:t>etc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Comparer des photos de vrais arbres à des photos de notre modèle (les arbres de l’allée du lycée/de devant chez issa)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36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/>
          <p:cNvSpPr txBox="1"/>
          <p:nvPr/>
        </p:nvSpPr>
        <p:spPr>
          <a:xfrm>
            <a:off x="2202512" y="1900362"/>
            <a:ext cx="92155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Bon là je suis pas sûr mais on peut parler des thèses qu’on a lues :</a:t>
            </a:r>
          </a:p>
          <a:p>
            <a:r>
              <a:rPr lang="fr-FR" dirty="0" smtClean="0"/>
              <a:t>Les textures qui font des résultats </a:t>
            </a:r>
            <a:r>
              <a:rPr lang="fr-FR" dirty="0" err="1" smtClean="0"/>
              <a:t>photoréalistes</a:t>
            </a:r>
            <a:endParaRPr lang="fr-FR" dirty="0" smtClean="0"/>
          </a:p>
          <a:p>
            <a:r>
              <a:rPr lang="fr-FR" dirty="0" smtClean="0"/>
              <a:t>L’écosystèmes de L-systèmes fictifs à partir de fossiles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61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7802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</a:t>
            </a:r>
            <a:r>
              <a:rPr lang="fr-FR" dirty="0" smtClean="0"/>
              <a:t>ecteur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2527802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Axes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470367" y="563878"/>
            <a:ext cx="5436323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7874863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Environnement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6566401" y="3951004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Modificateur de</a:t>
            </a:r>
          </a:p>
          <a:p>
            <a:pPr algn="ctr"/>
            <a:r>
              <a:rPr lang="fr-FR" dirty="0" smtClean="0"/>
              <a:t>croissance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9340080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Obstacle</a:t>
            </a:r>
            <a:endParaRPr lang="fr-FR" dirty="0"/>
          </a:p>
        </p:txBody>
      </p:sp>
      <p:cxnSp>
        <p:nvCxnSpPr>
          <p:cNvPr id="11" name="Connecteur droit avec flèche 10"/>
          <p:cNvCxnSpPr>
            <a:stCxn id="6" idx="2"/>
            <a:endCxn id="5" idx="0"/>
          </p:cNvCxnSpPr>
          <p:nvPr/>
        </p:nvCxnSpPr>
        <p:spPr>
          <a:xfrm flipH="1">
            <a:off x="3540173" y="1537062"/>
            <a:ext cx="2648356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stCxn id="6" idx="2"/>
            <a:endCxn id="7" idx="0"/>
          </p:cNvCxnSpPr>
          <p:nvPr/>
        </p:nvCxnSpPr>
        <p:spPr>
          <a:xfrm>
            <a:off x="6188529" y="1537062"/>
            <a:ext cx="2698705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>
            <a:stCxn id="7" idx="2"/>
            <a:endCxn id="8" idx="0"/>
          </p:cNvCxnSpPr>
          <p:nvPr/>
        </p:nvCxnSpPr>
        <p:spPr>
          <a:xfrm flipH="1">
            <a:off x="7578772" y="3278266"/>
            <a:ext cx="1308462" cy="672738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7" idx="2"/>
            <a:endCxn id="9" idx="0"/>
          </p:cNvCxnSpPr>
          <p:nvPr/>
        </p:nvCxnSpPr>
        <p:spPr>
          <a:xfrm>
            <a:off x="8887234" y="3278266"/>
            <a:ext cx="1465217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stCxn id="5" idx="2"/>
            <a:endCxn id="4" idx="0"/>
          </p:cNvCxnSpPr>
          <p:nvPr/>
        </p:nvCxnSpPr>
        <p:spPr>
          <a:xfrm>
            <a:off x="3540173" y="3278266"/>
            <a:ext cx="0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340080" y="5447163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Fonctions Géométriques 3D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3633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487681" y="2447110"/>
            <a:ext cx="5599611" cy="2621280"/>
            <a:chOff x="1942012" y="1654629"/>
            <a:chExt cx="8456023" cy="4537165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1942012" y="1654629"/>
              <a:ext cx="8456023" cy="45371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ZoneTexte 6"/>
                <p:cNvSpPr txBox="1"/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dirty="0" smtClean="0"/>
                    <a:t>Un L-System </a:t>
                  </a:r>
                  <a14:m>
                    <m:oMath xmlns:m="http://schemas.openxmlformats.org/officeDocument/2006/math">
                      <m:r>
                        <a:rPr lang="fr-FR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</m:oMath>
                  </a14:m>
                  <a:endParaRPr lang="fr-FR" sz="1600" dirty="0"/>
                </a:p>
              </p:txBody>
            </p:sp>
          </mc:Choice>
          <mc:Fallback xmlns="">
            <p:sp>
              <p:nvSpPr>
                <p:cNvPr id="7" name="ZoneTexte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blipFill>
                  <a:blip r:embed="rId3"/>
                  <a:stretch>
                    <a:fillRect l="-1037" t="-5357" b="-21429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à coins arrondis 7"/>
            <p:cNvSpPr/>
            <p:nvPr/>
          </p:nvSpPr>
          <p:spPr>
            <a:xfrm>
              <a:off x="215101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/>
                <p:cNvSpPr txBox="1"/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Alphabet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a14:m>
                  <a:r>
                    <a:rPr lang="fr-FR" sz="1200" dirty="0"/>
                    <a:t> </a:t>
                  </a:r>
                </a:p>
              </p:txBody>
            </p:sp>
          </mc:Choice>
          <mc:Fallback xmlns="">
            <p:sp>
              <p:nvSpPr>
                <p:cNvPr id="9" name="ZoneTexte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blipFill>
                  <a:blip r:embed="rId4"/>
                  <a:stretch>
                    <a:fillRect l="-413" b="-1521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à coins arrondis 14"/>
            <p:cNvSpPr/>
            <p:nvPr/>
          </p:nvSpPr>
          <p:spPr>
            <a:xfrm>
              <a:off x="489745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ZoneTexte 16"/>
                <p:cNvSpPr txBox="1"/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Morphisme </a:t>
                  </a:r>
                  <a14:m>
                    <m:oMath xmlns:m="http://schemas.openxmlformats.org/officeDocument/2006/math"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a14:m>
                  <a:endParaRPr lang="fr-FR" sz="1200" dirty="0"/>
                </a:p>
              </p:txBody>
            </p:sp>
          </mc:Choice>
          <mc:Fallback xmlns="">
            <p:sp>
              <p:nvSpPr>
                <p:cNvPr id="17" name="ZoneTexte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blipFill>
                  <a:blip r:embed="rId5"/>
                  <a:stretch>
                    <a:fillRect l="-402" t="-2222" b="-1777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 à coins arrondis 9"/>
            <p:cNvSpPr/>
            <p:nvPr/>
          </p:nvSpPr>
          <p:spPr>
            <a:xfrm>
              <a:off x="7655841" y="2751908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7916092" y="4093033"/>
              <a:ext cx="1924595" cy="47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 smtClean="0"/>
                <a:t>Une Graine g</a:t>
              </a:r>
              <a:endParaRPr lang="fr-FR" sz="1200" dirty="0"/>
            </a:p>
          </p:txBody>
        </p:sp>
      </p:grpSp>
      <p:sp>
        <p:nvSpPr>
          <p:cNvPr id="6" name="Flèche droite 5"/>
          <p:cNvSpPr/>
          <p:nvPr/>
        </p:nvSpPr>
        <p:spPr>
          <a:xfrm>
            <a:off x="6177416" y="3370218"/>
            <a:ext cx="1236617" cy="77506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7593108" y="2281649"/>
            <a:ext cx="3753395" cy="27867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Langage caractérisé par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blipFill>
                <a:blip r:embed="rId6"/>
                <a:stretch>
                  <a:fillRect l="-1468" t="-566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PoljeZBesedilom 3"/>
          <p:cNvSpPr txBox="1"/>
          <p:nvPr/>
        </p:nvSpPr>
        <p:spPr>
          <a:xfrm>
            <a:off x="8046712" y="3583892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470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</a:t>
            </a:r>
            <a:endParaRPr lang="fr-FR" dirty="0"/>
          </a:p>
        </p:txBody>
      </p:sp>
      <p:sp>
        <p:nvSpPr>
          <p:cNvPr id="11" name="Rectangle à coins arrondis 10"/>
          <p:cNvSpPr/>
          <p:nvPr/>
        </p:nvSpPr>
        <p:spPr>
          <a:xfrm>
            <a:off x="10113819" y="2163617"/>
            <a:ext cx="1883356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Langage décrit par L :</a:t>
            </a:r>
          </a:p>
          <a:p>
            <a:pPr algn="ctr"/>
            <a:endParaRPr lang="fr-FR" dirty="0" smtClean="0">
              <a:solidFill>
                <a:schemeClr val="tx1"/>
              </a:solidFill>
            </a:endParaRPr>
          </a:p>
          <a:p>
            <a:pPr algn="ctr"/>
            <a:r>
              <a:rPr lang="fr-FR" dirty="0" smtClean="0">
                <a:solidFill>
                  <a:schemeClr val="tx1"/>
                </a:solidFill>
              </a:rPr>
              <a:t>g</a:t>
            </a:r>
            <a:endParaRPr lang="fr-FR" dirty="0">
              <a:solidFill>
                <a:schemeClr val="tx1"/>
              </a:solidFill>
            </a:endParaRPr>
          </a:p>
          <a:p>
            <a:pPr algn="ctr"/>
            <a:r>
              <a:rPr lang="el-GR" dirty="0">
                <a:solidFill>
                  <a:schemeClr val="tx1"/>
                </a:solidFill>
              </a:rPr>
              <a:t>Φ</a:t>
            </a:r>
            <a:r>
              <a:rPr lang="fr-FR" dirty="0">
                <a:solidFill>
                  <a:schemeClr val="tx1"/>
                </a:solidFill>
              </a:rPr>
              <a:t>(g) = ag</a:t>
            </a:r>
          </a:p>
          <a:p>
            <a:pPr algn="ctr"/>
            <a:r>
              <a:rPr lang="el-GR" dirty="0">
                <a:solidFill>
                  <a:schemeClr val="tx1"/>
                </a:solidFill>
              </a:rPr>
              <a:t>Φ</a:t>
            </a:r>
            <a:r>
              <a:rPr lang="fr-FR" baseline="30000" dirty="0">
                <a:solidFill>
                  <a:schemeClr val="tx1"/>
                </a:solidFill>
              </a:rPr>
              <a:t>2</a:t>
            </a:r>
            <a:r>
              <a:rPr lang="fr-FR" dirty="0">
                <a:solidFill>
                  <a:schemeClr val="tx1"/>
                </a:solidFill>
              </a:rPr>
              <a:t>(g) = </a:t>
            </a:r>
            <a:r>
              <a:rPr lang="fr-FR" dirty="0" err="1" smtClean="0">
                <a:solidFill>
                  <a:schemeClr val="tx1"/>
                </a:solidFill>
              </a:rPr>
              <a:t>agda</a:t>
            </a:r>
            <a:endParaRPr lang="fr-FR" dirty="0" smtClean="0">
              <a:solidFill>
                <a:schemeClr val="tx1"/>
              </a:solidFill>
            </a:endParaRPr>
          </a:p>
          <a:p>
            <a:pPr algn="ctr"/>
            <a:endParaRPr lang="fr-FR" dirty="0">
              <a:solidFill>
                <a:schemeClr val="tx1"/>
              </a:solidFill>
            </a:endParaRPr>
          </a:p>
          <a:p>
            <a:pPr algn="ctr"/>
            <a:r>
              <a:rPr lang="fr-FR" baseline="30000" dirty="0">
                <a:solidFill>
                  <a:schemeClr val="tx1"/>
                </a:solidFill>
              </a:rPr>
              <a:t>….</a:t>
            </a:r>
          </a:p>
        </p:txBody>
      </p:sp>
      <p:cxnSp>
        <p:nvCxnSpPr>
          <p:cNvPr id="41" name="Connecteur droit 40"/>
          <p:cNvCxnSpPr>
            <a:stCxn id="7" idx="3"/>
            <a:endCxn id="9" idx="1"/>
          </p:cNvCxnSpPr>
          <p:nvPr/>
        </p:nvCxnSpPr>
        <p:spPr>
          <a:xfrm>
            <a:off x="2756773" y="3748579"/>
            <a:ext cx="551884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Connecteur droit 41"/>
          <p:cNvCxnSpPr>
            <a:stCxn id="9" idx="3"/>
            <a:endCxn id="10" idx="1"/>
          </p:cNvCxnSpPr>
          <p:nvPr/>
        </p:nvCxnSpPr>
        <p:spPr>
          <a:xfrm flipV="1">
            <a:off x="5825434" y="3739870"/>
            <a:ext cx="551884" cy="8709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Flèche droite 44"/>
          <p:cNvSpPr/>
          <p:nvPr/>
        </p:nvSpPr>
        <p:spPr>
          <a:xfrm>
            <a:off x="8894095" y="2981227"/>
            <a:ext cx="1219724" cy="55096"/>
          </a:xfrm>
          <a:prstGeom prst="rightArrow">
            <a:avLst/>
          </a:prstGeom>
          <a:ln w="762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èche droite 45"/>
          <p:cNvSpPr/>
          <p:nvPr/>
        </p:nvSpPr>
        <p:spPr>
          <a:xfrm>
            <a:off x="8894095" y="4611445"/>
            <a:ext cx="1219724" cy="55096"/>
          </a:xfrm>
          <a:prstGeom prst="rightArrow">
            <a:avLst/>
          </a:prstGeom>
          <a:ln w="762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e 5"/>
          <p:cNvGrpSpPr/>
          <p:nvPr/>
        </p:nvGrpSpPr>
        <p:grpSpPr>
          <a:xfrm>
            <a:off x="239996" y="2163618"/>
            <a:ext cx="8654099" cy="3161212"/>
            <a:chOff x="1468432" y="1905000"/>
            <a:chExt cx="8654099" cy="3161212"/>
          </a:xfrm>
        </p:grpSpPr>
        <p:sp>
          <p:nvSpPr>
            <p:cNvPr id="7" name="Rectangle à coins arrondis 6"/>
            <p:cNvSpPr/>
            <p:nvPr/>
          </p:nvSpPr>
          <p:spPr>
            <a:xfrm>
              <a:off x="1468432" y="1913709"/>
              <a:ext cx="2516777" cy="315250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à coins arrondis 8"/>
            <p:cNvSpPr/>
            <p:nvPr/>
          </p:nvSpPr>
          <p:spPr>
            <a:xfrm>
              <a:off x="4537093" y="1913709"/>
              <a:ext cx="2516777" cy="315250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à coins arrondis 9"/>
            <p:cNvSpPr/>
            <p:nvPr/>
          </p:nvSpPr>
          <p:spPr>
            <a:xfrm>
              <a:off x="7605754" y="1905000"/>
              <a:ext cx="2516777" cy="315250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 2"/>
            <p:cNvSpPr/>
            <p:nvPr/>
          </p:nvSpPr>
          <p:spPr>
            <a:xfrm>
              <a:off x="4712579" y="2575560"/>
              <a:ext cx="2042981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l-GR" sz="2400" dirty="0"/>
                <a:t>φ</a:t>
              </a:r>
              <a:r>
                <a:rPr lang="fr-FR" sz="2400" dirty="0"/>
                <a:t>  :  A* </a:t>
              </a:r>
              <a:r>
                <a:rPr lang="fr-FR" sz="2400" dirty="0">
                  <a:sym typeface="Wingdings" panose="05000000000000000000" pitchFamily="2" charset="2"/>
                </a:rPr>
                <a:t> A*</a:t>
              </a:r>
            </a:p>
            <a:p>
              <a:endParaRPr lang="fr-FR" sz="2400" dirty="0"/>
            </a:p>
            <a:p>
              <a:r>
                <a:rPr lang="fr-FR" sz="2400" dirty="0"/>
                <a:t>	a </a:t>
              </a:r>
              <a:r>
                <a:rPr lang="fr-FR" sz="2400" dirty="0">
                  <a:sym typeface="Wingdings" panose="05000000000000000000" pitchFamily="2" charset="2"/>
                </a:rPr>
                <a:t></a:t>
              </a:r>
              <a:r>
                <a:rPr lang="fr-FR" sz="2400" dirty="0"/>
                <a:t> da</a:t>
              </a:r>
            </a:p>
            <a:p>
              <a:r>
                <a:rPr lang="fr-FR" sz="2400" dirty="0"/>
                <a:t>	g </a:t>
              </a:r>
              <a:r>
                <a:rPr lang="fr-FR" sz="2400" dirty="0">
                  <a:sym typeface="Wingdings" panose="05000000000000000000" pitchFamily="2" charset="2"/>
                </a:rPr>
                <a:t></a:t>
              </a:r>
              <a:r>
                <a:rPr lang="fr-FR" sz="2400" dirty="0"/>
                <a:t> </a:t>
              </a:r>
              <a:r>
                <a:rPr lang="fr-FR" sz="2400" dirty="0" err="1"/>
                <a:t>ga</a:t>
              </a:r>
              <a:endParaRPr lang="fr-FR" sz="2400" dirty="0"/>
            </a:p>
            <a:p>
              <a:r>
                <a:rPr lang="fr-FR" sz="2400" dirty="0"/>
                <a:t>	d </a:t>
              </a:r>
              <a:r>
                <a:rPr lang="fr-FR" sz="2400" dirty="0">
                  <a:sym typeface="Wingdings" panose="05000000000000000000" pitchFamily="2" charset="2"/>
                </a:rPr>
                <a:t></a:t>
              </a:r>
              <a:r>
                <a:rPr lang="fr-FR" sz="2400" dirty="0"/>
                <a:t> </a:t>
              </a:r>
              <a:r>
                <a:rPr lang="fr-FR" sz="2400" dirty="0" err="1"/>
                <a:t>ga</a:t>
              </a:r>
              <a:endParaRPr lang="fr-FR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7896229" y="3202577"/>
              <a:ext cx="19816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2400" dirty="0"/>
                <a:t>Graine = {g}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790653" y="3202577"/>
              <a:ext cx="178125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2400" dirty="0" smtClean="0"/>
                <a:t>A </a:t>
              </a:r>
              <a:r>
                <a:rPr lang="fr-FR" sz="2400" dirty="0"/>
                <a:t>= {a,d,g}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38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d’arbre en 2D obtenu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02" y="2282023"/>
            <a:ext cx="2830991" cy="4289729"/>
          </a:xfrm>
          <a:prstGeom prst="rect">
            <a:avLst/>
          </a:prstGeom>
        </p:spPr>
      </p:pic>
      <p:sp>
        <p:nvSpPr>
          <p:cNvPr id="5" name="PoljeZBesedilom 4"/>
          <p:cNvSpPr txBox="1"/>
          <p:nvPr/>
        </p:nvSpPr>
        <p:spPr>
          <a:xfrm>
            <a:off x="1323785" y="1922889"/>
            <a:ext cx="411002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>
                <a:solidFill>
                  <a:srgbClr val="7030A0"/>
                </a:solidFill>
              </a:rPr>
              <a:t>Génération :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A = {X,F,+,-,[,]}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Graine = {X}</a:t>
            </a:r>
            <a:endParaRPr lang="fr-FR" dirty="0">
              <a:solidFill>
                <a:srgbClr val="7030A0"/>
              </a:solidFill>
            </a:endParaRPr>
          </a:p>
          <a:p>
            <a:pPr lvl="1"/>
            <a:endParaRPr lang="fr-FR" dirty="0" smtClean="0">
              <a:solidFill>
                <a:srgbClr val="7030A0"/>
              </a:solidFill>
            </a:endParaRP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 smtClean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X) = F[[-X][+X]]F[+FX]-X</a:t>
            </a: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F) = FF</a:t>
            </a:r>
          </a:p>
          <a:p>
            <a:endParaRPr lang="en-US" dirty="0"/>
          </a:p>
          <a:p>
            <a:r>
              <a:rPr lang="fr-FR" u="sng" dirty="0">
                <a:solidFill>
                  <a:srgbClr val="00B05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F </a:t>
            </a:r>
            <a:r>
              <a:rPr lang="fr-FR" dirty="0" smtClean="0">
                <a:solidFill>
                  <a:srgbClr val="00B050"/>
                </a:solidFill>
              </a:rPr>
              <a:t>: </a:t>
            </a:r>
            <a:r>
              <a:rPr lang="fr-FR" dirty="0">
                <a:solidFill>
                  <a:srgbClr val="00B050"/>
                </a:solidFill>
              </a:rPr>
              <a:t>avancer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+ : 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gauche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-  : </a:t>
            </a:r>
            <a:r>
              <a:rPr lang="fr-FR" dirty="0">
                <a:solidFill>
                  <a:srgbClr val="00B050"/>
                </a:solidFill>
              </a:rPr>
              <a:t>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</a:t>
            </a:r>
            <a:r>
              <a:rPr lang="fr-FR" dirty="0" smtClean="0">
                <a:solidFill>
                  <a:srgbClr val="00B050"/>
                </a:solidFill>
              </a:rPr>
              <a:t>droite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[  : sauvegarder la position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] : retourner à la dernière position sauvegardée</a:t>
            </a:r>
            <a:endParaRPr lang="fr-FR" dirty="0">
              <a:solidFill>
                <a:srgbClr val="00B05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PoljeZBesedilom 5"/>
          <p:cNvSpPr txBox="1"/>
          <p:nvPr/>
        </p:nvSpPr>
        <p:spPr>
          <a:xfrm>
            <a:off x="8929314" y="1612612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 smtClean="0"/>
              <a:t>7</a:t>
            </a:r>
            <a:r>
              <a:rPr lang="fr-FR" sz="3200" dirty="0" smtClean="0"/>
              <a:t>(X)</a:t>
            </a:r>
            <a:endParaRPr lang="fr-FR" sz="3200" dirty="0"/>
          </a:p>
        </p:txBody>
      </p:sp>
      <p:pic>
        <p:nvPicPr>
          <p:cNvPr id="3" name="Slika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723" y="3429000"/>
            <a:ext cx="2524125" cy="3124200"/>
          </a:xfrm>
          <a:prstGeom prst="rect">
            <a:avLst/>
          </a:prstGeom>
        </p:spPr>
      </p:pic>
      <p:sp>
        <p:nvSpPr>
          <p:cNvPr id="7" name="PoljeZBesedilom 6"/>
          <p:cNvSpPr txBox="1"/>
          <p:nvPr/>
        </p:nvSpPr>
        <p:spPr>
          <a:xfrm>
            <a:off x="5825654" y="1752907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/>
              <a:t>5</a:t>
            </a:r>
            <a:r>
              <a:rPr lang="fr-FR" sz="3200" dirty="0" smtClean="0"/>
              <a:t>(X)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8506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Pertinence du modèle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789454" y="1416985"/>
            <a:ext cx="91124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D’abord expliciter en quoi intuitivement un L-système c’est cool pour modéliser de la végétation</a:t>
            </a:r>
          </a:p>
          <a:p>
            <a:endParaRPr lang="fr-FR" dirty="0"/>
          </a:p>
          <a:p>
            <a:r>
              <a:rPr lang="fr-FR" dirty="0"/>
              <a:t>/</a:t>
            </a:r>
            <a:r>
              <a:rPr lang="fr-FR" dirty="0" smtClean="0"/>
              <a:t>l-sys.csiro96 page 3-4</a:t>
            </a:r>
          </a:p>
          <a:p>
            <a:endParaRPr lang="fr-FR" dirty="0"/>
          </a:p>
          <a:p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1311"/>
            <a:ext cx="5591955" cy="368668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298" y="1905000"/>
            <a:ext cx="660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6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88686" y="711219"/>
            <a:ext cx="8911687" cy="1280890"/>
          </a:xfrm>
        </p:spPr>
        <p:txBody>
          <a:bodyPr/>
          <a:lstStyle/>
          <a:p>
            <a:r>
              <a:rPr lang="fr-FR" dirty="0" smtClean="0"/>
              <a:t>Analogie modèle </a:t>
            </a:r>
            <a:r>
              <a:rPr lang="fr-FR" dirty="0" smtClean="0">
                <a:sym typeface="Wingdings" panose="05000000000000000000" pitchFamily="2" charset="2"/>
              </a:rPr>
              <a:t></a:t>
            </a:r>
            <a:r>
              <a:rPr lang="fr-FR" dirty="0" smtClean="0"/>
              <a:t> réalité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2451730" y="2164455"/>
            <a:ext cx="2902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graine</a:t>
            </a:r>
          </a:p>
          <a:p>
            <a:pPr algn="ctr"/>
            <a:r>
              <a:rPr lang="fr-FR" sz="2000" i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(mot)</a:t>
            </a:r>
            <a:endParaRPr lang="en-US" sz="2000" i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708669" y="4925722"/>
            <a:ext cx="25762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Règle d’évolution</a:t>
            </a:r>
          </a:p>
          <a:p>
            <a:pPr algn="ctr"/>
            <a:r>
              <a:rPr lang="fr-FR" sz="2000" i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(Morphisme)</a:t>
            </a:r>
            <a:endParaRPr lang="en-US" sz="2000" i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6" name="Connecteur droit avec flèche 5"/>
          <p:cNvCxnSpPr/>
          <p:nvPr/>
        </p:nvCxnSpPr>
        <p:spPr>
          <a:xfrm flipV="1">
            <a:off x="5823081" y="2553727"/>
            <a:ext cx="1963971" cy="9737"/>
          </a:xfrm>
          <a:prstGeom prst="straightConnector1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V="1">
            <a:off x="5823080" y="5296894"/>
            <a:ext cx="1963971" cy="9737"/>
          </a:xfrm>
          <a:prstGeom prst="straightConnector1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050" name="Picture 2" descr="https://www.wikihow.com/images/7/7c/Germinate-Tree-Seeds-Step-1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783" y="1530627"/>
            <a:ext cx="3641697" cy="206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783" y="3940995"/>
            <a:ext cx="3641697" cy="273127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536466" y="1827969"/>
            <a:ext cx="2957885" cy="147099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36465" y="4544170"/>
            <a:ext cx="2957885" cy="147099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54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Deux moments lors de l’interprétation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3777622"/>
          </a:xfrm>
        </p:spPr>
        <p:txBody>
          <a:bodyPr/>
          <a:lstStyle/>
          <a:p>
            <a:r>
              <a:rPr lang="fr-FR" dirty="0" smtClean="0"/>
              <a:t>La règle d’évolution a à voir avec le phénotype </a:t>
            </a:r>
            <a:r>
              <a:rPr lang="fr-FR" dirty="0" smtClean="0">
                <a:sym typeface="Wingdings" panose="05000000000000000000" pitchFamily="2" charset="2"/>
              </a:rPr>
              <a:t> intuitif : </a:t>
            </a:r>
            <a:r>
              <a:rPr lang="fr-FR" dirty="0" err="1" smtClean="0">
                <a:sym typeface="Wingdings" panose="05000000000000000000" pitchFamily="2" charset="2"/>
              </a:rPr>
              <a:t>graîne</a:t>
            </a:r>
            <a:r>
              <a:rPr lang="fr-FR" dirty="0" smtClean="0">
                <a:sym typeface="Wingdings" panose="05000000000000000000" pitchFamily="2" charset="2"/>
              </a:rPr>
              <a:t>, règle d’</a:t>
            </a:r>
            <a:r>
              <a:rPr lang="fr-FR" dirty="0" err="1" smtClean="0">
                <a:sym typeface="Wingdings" panose="05000000000000000000" pitchFamily="2" charset="2"/>
              </a:rPr>
              <a:t>évo</a:t>
            </a:r>
            <a:r>
              <a:rPr lang="fr-FR" dirty="0" smtClean="0">
                <a:sym typeface="Wingdings" panose="05000000000000000000" pitchFamily="2" charset="2"/>
              </a:rPr>
              <a:t>, </a:t>
            </a:r>
            <a:r>
              <a:rPr lang="fr-FR" dirty="0" err="1" smtClean="0">
                <a:sym typeface="Wingdings" panose="05000000000000000000" pitchFamily="2" charset="2"/>
              </a:rPr>
              <a:t>etc</a:t>
            </a:r>
            <a:endParaRPr lang="fr-FR" dirty="0" smtClean="0"/>
          </a:p>
          <a:p>
            <a:r>
              <a:rPr lang="fr-FR" dirty="0" smtClean="0"/>
              <a:t>L’interprétation a rapport avec l’interaction du milieu</a:t>
            </a:r>
          </a:p>
          <a:p>
            <a:r>
              <a:rPr lang="fr-FR" dirty="0" smtClean="0"/>
              <a:t>Pour faire un modèle pertinent, il semble donc important de jouer sur ces 2 parties.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2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3c1703fe8d.site.internapcdn.net/newman/gfx/news/hires/2013/howdoplants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218" y="1312480"/>
            <a:ext cx="8217369" cy="544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/>
          <p:cNvSpPr txBox="1"/>
          <p:nvPr/>
        </p:nvSpPr>
        <p:spPr>
          <a:xfrm>
            <a:off x="3212327" y="54864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Des plantes qui se dirigent vers la lumière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405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20544</TotalTime>
  <Words>590</Words>
  <Application>Microsoft Office PowerPoint</Application>
  <PresentationFormat>Grand écran</PresentationFormat>
  <Paragraphs>162</Paragraphs>
  <Slides>28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Century Gothic</vt:lpstr>
      <vt:lpstr>Wingdings</vt:lpstr>
      <vt:lpstr>Wingdings 3</vt:lpstr>
      <vt:lpstr>Šelest</vt:lpstr>
      <vt:lpstr>Présentation PowerPoint</vt:lpstr>
      <vt:lpstr>Présentation PowerPoint</vt:lpstr>
      <vt:lpstr>Présentation formelle</vt:lpstr>
      <vt:lpstr>Un exemple de L-système</vt:lpstr>
      <vt:lpstr>Exemple d’arbre en 2D obtenu</vt:lpstr>
      <vt:lpstr>Pertinence du modèle</vt:lpstr>
      <vt:lpstr>Analogie modèle  réalité</vt:lpstr>
      <vt:lpstr>Deux moments lors de l’interprétation</vt:lpstr>
      <vt:lpstr>Présentation PowerPoint</vt:lpstr>
      <vt:lpstr>Etude du langage du L-système</vt:lpstr>
      <vt:lpstr>Génération du mot</vt:lpstr>
      <vt:lpstr>Présentation PowerPoint</vt:lpstr>
      <vt:lpstr>Exploration d’un espace paramétrique</vt:lpstr>
      <vt:lpstr>Présentation PowerPoint</vt:lpstr>
      <vt:lpstr>L-système stochastique</vt:lpstr>
      <vt:lpstr>Présentation PowerPoint</vt:lpstr>
      <vt:lpstr>Un exemple de L-système stochastique</vt:lpstr>
      <vt:lpstr>Interprétation géométrique</vt:lpstr>
      <vt:lpstr>Présentation PowerPoint</vt:lpstr>
      <vt:lpstr>Présentation PowerPoint</vt:lpstr>
      <vt:lpstr>Présentation PowerPoint</vt:lpstr>
      <vt:lpstr>Influence de l'environnement</vt:lpstr>
      <vt:lpstr>Présentation PowerPoint</vt:lpstr>
      <vt:lpstr>Présentation PowerPoint</vt:lpstr>
      <vt:lpstr>Des essais d’impression 3D</vt:lpstr>
      <vt:lpstr>Notre modèle, les influences etc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par L-systèmes</dc:title>
  <dc:creator>Thibault Marette</dc:creator>
  <cp:lastModifiedBy>alex coudray</cp:lastModifiedBy>
  <cp:revision>105</cp:revision>
  <dcterms:created xsi:type="dcterms:W3CDTF">2018-01-14T10:57:57Z</dcterms:created>
  <dcterms:modified xsi:type="dcterms:W3CDTF">2018-06-08T12:18:27Z</dcterms:modified>
</cp:coreProperties>
</file>

<file path=docProps/thumbnail.jpeg>
</file>